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9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66" r:id="rId12"/>
    <p:sldId id="267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mfortaa" panose="020B0604020202020204" charset="0"/>
      <p:regular r:id="rId19"/>
    </p:embeddedFont>
    <p:embeddedFont>
      <p:font typeface="Raleway" pitchFamily="2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0" d="100"/>
          <a:sy n="60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745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7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19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75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66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ejobs.com.bd/" TargetMode="External"/><Relationship Id="rId5" Type="http://schemas.openxmlformats.org/officeDocument/2006/relationships/hyperlink" Target="https://www.careerjet.com.bd/" TargetMode="External"/><Relationship Id="rId4" Type="http://schemas.openxmlformats.org/officeDocument/2006/relationships/hyperlink" Target="https://www.bdjob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035969"/>
            <a:ext cx="7415927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JobLink Portal Presentation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864037" y="4298871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presentation outlines the development plan for a comprehensive job portal, designed to connect job seekers and employers efficiently.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851527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574" y="917138"/>
            <a:ext cx="7582853" cy="1238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Programming Language and Framework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80574" y="2741414"/>
            <a:ext cx="501729" cy="501729"/>
          </a:xfrm>
          <a:prstGeom prst="roundRect">
            <a:avLst>
              <a:gd name="adj" fmla="val 66681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972979" y="2843570"/>
            <a:ext cx="116919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05307" y="2741414"/>
            <a:ext cx="2478167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Python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505307" y="3184803"/>
            <a:ext cx="2955250" cy="1426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versatile and popular language, well-suited for web development and data processing tasks.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3562" y="2741414"/>
            <a:ext cx="501729" cy="501729"/>
          </a:xfrm>
          <a:prstGeom prst="roundRect">
            <a:avLst>
              <a:gd name="adj" fmla="val 66681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4846915" y="2843570"/>
            <a:ext cx="174903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5408295" y="2741414"/>
            <a:ext cx="2478167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Django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5408295" y="3184803"/>
            <a:ext cx="2955250" cy="1426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powerful Python framework that provides a robust structure for building complex web applications.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0574" y="5085517"/>
            <a:ext cx="501729" cy="501729"/>
          </a:xfrm>
          <a:prstGeom prst="roundRect">
            <a:avLst>
              <a:gd name="adj" fmla="val 66681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942380" y="5187672"/>
            <a:ext cx="178118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505307" y="5085517"/>
            <a:ext cx="2478167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JavaScript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505307" y="5528905"/>
            <a:ext cx="2955250" cy="1426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Essential for interactive front-end development, ensuring a dynamic and engaging user experience.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3562" y="5085517"/>
            <a:ext cx="501729" cy="501729"/>
          </a:xfrm>
          <a:prstGeom prst="roundRect">
            <a:avLst>
              <a:gd name="adj" fmla="val 66681"/>
            </a:avLst>
          </a:prstGeom>
          <a:solidFill>
            <a:srgbClr val="46464A"/>
          </a:solidFill>
          <a:ln/>
        </p:spPr>
      </p:sp>
      <p:sp>
        <p:nvSpPr>
          <p:cNvPr id="17" name="Text 14"/>
          <p:cNvSpPr/>
          <p:nvPr/>
        </p:nvSpPr>
        <p:spPr>
          <a:xfrm>
            <a:off x="4837271" y="5187672"/>
            <a:ext cx="194191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5408295" y="5085517"/>
            <a:ext cx="2478167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React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5408295" y="5528905"/>
            <a:ext cx="2955250" cy="1783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popular JavaScript library for building user interfaces, offering flexibility and efficiency in front-end development.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793654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1703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References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973122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List of relevant resources and articles related to job portals, software development, and recruitment best practices.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258967" y="6040874"/>
            <a:ext cx="125073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 err="1">
                <a:solidFill>
                  <a:srgbClr val="D7D4CC"/>
                </a:solidFill>
                <a:latin typeface="Raleway" pitchFamily="34" charset="0"/>
              </a:rPr>
              <a:t>BDJobs</a:t>
            </a:r>
            <a:r>
              <a:rPr lang="en-US" sz="1900" dirty="0">
                <a:solidFill>
                  <a:srgbClr val="D7D4CC"/>
                </a:solidFill>
                <a:latin typeface="Raleway" pitchFamily="34" charset="0"/>
              </a:rPr>
              <a:t> (</a:t>
            </a:r>
            <a:r>
              <a:rPr lang="en-US" sz="2000" dirty="0">
                <a:hlinkClick r:id="rId4"/>
              </a:rPr>
              <a:t>Largest Job Site in Bangladesh, Search Jobs | Bdjobs.com</a:t>
            </a:r>
            <a:r>
              <a:rPr lang="en-US" sz="1900" dirty="0">
                <a:solidFill>
                  <a:srgbClr val="D7D4CC"/>
                </a:solidFill>
                <a:latin typeface="Raleway" pitchFamily="34" charset="0"/>
              </a:rPr>
              <a:t>)</a:t>
            </a:r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258967" y="6522244"/>
            <a:ext cx="125073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 err="1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CareerJet</a:t>
            </a: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[</a:t>
            </a:r>
            <a:r>
              <a:rPr lang="en-US" sz="2000" dirty="0">
                <a:hlinkClick r:id="rId5"/>
              </a:rPr>
              <a:t>Careerjet.com.bd - Jobs &amp; Careers in Bangladesh</a:t>
            </a: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]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258967" y="7003613"/>
            <a:ext cx="125073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 err="1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Ejobs</a:t>
            </a: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[</a:t>
            </a:r>
            <a:r>
              <a:rPr lang="en-US" sz="2000" dirty="0" err="1">
                <a:hlinkClick r:id="rId6"/>
              </a:rPr>
              <a:t>eJobs</a:t>
            </a:r>
            <a:r>
              <a:rPr lang="en-US" sz="2000" dirty="0">
                <a:hlinkClick r:id="rId6"/>
              </a:rPr>
              <a:t> - Largest Jobs Portal in Bangladesh</a:t>
            </a: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]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25623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Conclusion and Key Takeaways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998119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Job portals have revolutionized the hiring process, providing a convenient and efficient platform for job seekers and employers. By embracing technology and focusing on user experience, job portals continue to play a vital role in connecting talent with opportunities.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065430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782" y="574119"/>
            <a:ext cx="13172837" cy="1156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Course Name : Software Engineering and System Analysis Lab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28782" y="2042993"/>
            <a:ext cx="5650230" cy="578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Course Code : CSE-356 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728782" y="2933581"/>
            <a:ext cx="7108627" cy="578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Project Name : JobLink Portal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728782" y="4011573"/>
            <a:ext cx="6332458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Presented by :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8782" y="4532114"/>
            <a:ext cx="6332458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Md Fahim Chowdhury (2215151127)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8782" y="5052655"/>
            <a:ext cx="6332458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Md. Rayhan Ahmed Shis (2125051067)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8782" y="5573197"/>
            <a:ext cx="6332458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Sadia Ahmed mou (2215151145) 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8782" y="6093738"/>
            <a:ext cx="6332458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Jarin Jubuyer jui (2215151141)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76780" y="4011573"/>
            <a:ext cx="6332458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Submitted To : 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76780" y="4532114"/>
            <a:ext cx="6332458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Engineer Md. Safaet Hossain 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76780" y="5052655"/>
            <a:ext cx="6332458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Associate Professor and Director, IQAC DEPT. of CSE ,UITS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76780" y="5573197"/>
            <a:ext cx="6332458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576780" y="6093738"/>
            <a:ext cx="6332458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Propa Punam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576780" y="6614279"/>
            <a:ext cx="6332458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Lecturer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576780" y="7134820"/>
            <a:ext cx="6332458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DEPT. of CSE ,UITS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65992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2248" y="664250"/>
            <a:ext cx="5347692" cy="668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Objectives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42248" y="1964293"/>
            <a:ext cx="541377" cy="541377"/>
          </a:xfrm>
          <a:prstGeom prst="roundRect">
            <a:avLst>
              <a:gd name="adj" fmla="val 6667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049893" y="2074545"/>
            <a:ext cx="126087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624251" y="1964293"/>
            <a:ext cx="2827496" cy="66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Streamline Recruitment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624251" y="2777014"/>
            <a:ext cx="2827496" cy="1924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Simplify the job application process for both candidates and employers, saving time and resources.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2372" y="1964293"/>
            <a:ext cx="541377" cy="541377"/>
          </a:xfrm>
          <a:prstGeom prst="roundRect">
            <a:avLst>
              <a:gd name="adj" fmla="val 66677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4868704" y="2074545"/>
            <a:ext cx="188714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5474375" y="1964293"/>
            <a:ext cx="2827496" cy="66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Expand Job Seeker Network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474375" y="2777014"/>
            <a:ext cx="2827496" cy="1924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Increase the pool of qualified candidates by providing access to a diverse range of job opportunities.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42248" y="5212913"/>
            <a:ext cx="541377" cy="541377"/>
          </a:xfrm>
          <a:prstGeom prst="roundRect">
            <a:avLst>
              <a:gd name="adj" fmla="val 66677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1016794" y="5323165"/>
            <a:ext cx="192167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624251" y="5212913"/>
            <a:ext cx="2827496" cy="66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Enhance Employer Branding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624251" y="6025634"/>
            <a:ext cx="2827496" cy="1539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Offer employers tools to showcase their company culture and attract top talent.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4692372" y="5212913"/>
            <a:ext cx="541377" cy="541377"/>
          </a:xfrm>
          <a:prstGeom prst="roundRect">
            <a:avLst>
              <a:gd name="adj" fmla="val 66677"/>
            </a:avLst>
          </a:prstGeom>
          <a:solidFill>
            <a:srgbClr val="46464A"/>
          </a:solidFill>
          <a:ln/>
        </p:spPr>
      </p:sp>
      <p:sp>
        <p:nvSpPr>
          <p:cNvPr id="17" name="Text 14"/>
          <p:cNvSpPr/>
          <p:nvPr/>
        </p:nvSpPr>
        <p:spPr>
          <a:xfrm>
            <a:off x="4858226" y="5323165"/>
            <a:ext cx="209550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5474375" y="5212913"/>
            <a:ext cx="2827496" cy="66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Promote Career Development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5474375" y="6025634"/>
            <a:ext cx="2827496" cy="1154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Empower job seekers with resources and tools to advance their careers.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194" y="800338"/>
            <a:ext cx="5004435" cy="625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Introduction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1110734" y="1763554"/>
            <a:ext cx="30480" cy="5665708"/>
          </a:xfrm>
          <a:prstGeom prst="roundRect">
            <a:avLst>
              <a:gd name="adj" fmla="val 1108278"/>
            </a:avLst>
          </a:prstGeom>
          <a:solidFill>
            <a:srgbClr val="5F5F63"/>
          </a:solidFill>
          <a:ln/>
        </p:spPr>
      </p:sp>
      <p:sp>
        <p:nvSpPr>
          <p:cNvPr id="5" name="Shape 2"/>
          <p:cNvSpPr/>
          <p:nvPr/>
        </p:nvSpPr>
        <p:spPr>
          <a:xfrm>
            <a:off x="1348800" y="2254806"/>
            <a:ext cx="788194" cy="30480"/>
          </a:xfrm>
          <a:prstGeom prst="roundRect">
            <a:avLst>
              <a:gd name="adj" fmla="val 1108278"/>
            </a:avLst>
          </a:prstGeom>
          <a:solidFill>
            <a:srgbClr val="5F5F63"/>
          </a:solidFill>
          <a:ln/>
        </p:spPr>
      </p:sp>
      <p:sp>
        <p:nvSpPr>
          <p:cNvPr id="6" name="Shape 3"/>
          <p:cNvSpPr/>
          <p:nvPr/>
        </p:nvSpPr>
        <p:spPr>
          <a:xfrm>
            <a:off x="872669" y="2016800"/>
            <a:ext cx="506611" cy="506611"/>
          </a:xfrm>
          <a:prstGeom prst="roundRect">
            <a:avLst>
              <a:gd name="adj" fmla="val 66679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1066979" y="2119908"/>
            <a:ext cx="117991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364581" y="1988701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Problem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364581" y="2436495"/>
            <a:ext cx="5991225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Traditional job search methods are often inefficient, time-consuming, and lacking in transparency.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48800" y="4098369"/>
            <a:ext cx="788194" cy="30480"/>
          </a:xfrm>
          <a:prstGeom prst="roundRect">
            <a:avLst>
              <a:gd name="adj" fmla="val 1108278"/>
            </a:avLst>
          </a:prstGeom>
          <a:solidFill>
            <a:srgbClr val="5F5F63"/>
          </a:solidFill>
          <a:ln/>
        </p:spPr>
      </p:sp>
      <p:sp>
        <p:nvSpPr>
          <p:cNvPr id="11" name="Shape 8"/>
          <p:cNvSpPr/>
          <p:nvPr/>
        </p:nvSpPr>
        <p:spPr>
          <a:xfrm>
            <a:off x="872669" y="3860363"/>
            <a:ext cx="506611" cy="506611"/>
          </a:xfrm>
          <a:prstGeom prst="roundRect">
            <a:avLst>
              <a:gd name="adj" fmla="val 66679"/>
            </a:avLst>
          </a:prstGeom>
          <a:solidFill>
            <a:srgbClr val="46464A"/>
          </a:solidFill>
          <a:ln/>
        </p:spPr>
      </p:sp>
      <p:sp>
        <p:nvSpPr>
          <p:cNvPr id="12" name="Text 9"/>
          <p:cNvSpPr/>
          <p:nvPr/>
        </p:nvSpPr>
        <p:spPr>
          <a:xfrm>
            <a:off x="1037689" y="3963472"/>
            <a:ext cx="176570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364581" y="3832265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Solution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364581" y="4280059"/>
            <a:ext cx="5991225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user-friendly job portal platform that connects employers and job seekers seamlessly.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48800" y="5941933"/>
            <a:ext cx="788194" cy="30480"/>
          </a:xfrm>
          <a:prstGeom prst="roundRect">
            <a:avLst>
              <a:gd name="adj" fmla="val 1108278"/>
            </a:avLst>
          </a:prstGeom>
          <a:solidFill>
            <a:srgbClr val="5F5F63"/>
          </a:solidFill>
          <a:ln/>
        </p:spPr>
      </p:sp>
      <p:sp>
        <p:nvSpPr>
          <p:cNvPr id="16" name="Shape 13"/>
          <p:cNvSpPr/>
          <p:nvPr/>
        </p:nvSpPr>
        <p:spPr>
          <a:xfrm>
            <a:off x="872669" y="5703927"/>
            <a:ext cx="506611" cy="506611"/>
          </a:xfrm>
          <a:prstGeom prst="roundRect">
            <a:avLst>
              <a:gd name="adj" fmla="val 66679"/>
            </a:avLst>
          </a:prstGeom>
          <a:solidFill>
            <a:srgbClr val="46464A"/>
          </a:solidFill>
          <a:ln/>
        </p:spPr>
      </p:sp>
      <p:sp>
        <p:nvSpPr>
          <p:cNvPr id="17" name="Text 14"/>
          <p:cNvSpPr/>
          <p:nvPr/>
        </p:nvSpPr>
        <p:spPr>
          <a:xfrm>
            <a:off x="1036022" y="5807035"/>
            <a:ext cx="179903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364581" y="5675828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Benefits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364581" y="6123623"/>
            <a:ext cx="5991225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Provides a centralized platform for job postings, applications, and communication, fostering a more efficient and effective recruitment process.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783" y="1176576"/>
            <a:ext cx="7489150" cy="590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Software Features Description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43783" y="2085618"/>
            <a:ext cx="3722013" cy="2207419"/>
          </a:xfrm>
          <a:prstGeom prst="roundRect">
            <a:avLst>
              <a:gd name="adj" fmla="val 14441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956191" y="2298025"/>
            <a:ext cx="236124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Job Posting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56191" y="2720459"/>
            <a:ext cx="3297198" cy="1360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Employers can create detailed job postings, including job descriptions, qualifications, and application instructions.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8204" y="2085618"/>
            <a:ext cx="3722013" cy="2207419"/>
          </a:xfrm>
          <a:prstGeom prst="roundRect">
            <a:avLst>
              <a:gd name="adj" fmla="val 14441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4890611" y="2298025"/>
            <a:ext cx="236124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Candidate Search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890611" y="2720459"/>
            <a:ext cx="3297198" cy="1360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Job seekers can search for relevant job openings using keyword searches, filters, and advanced search options.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3783" y="4505444"/>
            <a:ext cx="3722013" cy="2547461"/>
          </a:xfrm>
          <a:prstGeom prst="roundRect">
            <a:avLst>
              <a:gd name="adj" fmla="val 12514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956191" y="4717852"/>
            <a:ext cx="313670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Application Management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56191" y="5140285"/>
            <a:ext cx="3297198" cy="1700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Candidates can apply for jobs directly through the platform, and employers can track applications and manage the hiring process.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4678204" y="4505444"/>
            <a:ext cx="3722013" cy="2547461"/>
          </a:xfrm>
          <a:prstGeom prst="roundRect">
            <a:avLst>
              <a:gd name="adj" fmla="val 12514"/>
            </a:avLst>
          </a:prstGeom>
          <a:solidFill>
            <a:srgbClr val="46464A"/>
          </a:solidFill>
          <a:ln/>
        </p:spPr>
      </p:sp>
      <p:sp>
        <p:nvSpPr>
          <p:cNvPr id="14" name="Text 11"/>
          <p:cNvSpPr/>
          <p:nvPr/>
        </p:nvSpPr>
        <p:spPr>
          <a:xfrm>
            <a:off x="4890611" y="4717852"/>
            <a:ext cx="266354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Communication Tools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4890611" y="5140285"/>
            <a:ext cx="3297198" cy="1700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platform facilitates communication between employers and candidates, including messaging, email, and video conferencing features.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6248" y="732592"/>
            <a:ext cx="7764304" cy="1094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Comparison with Existing Softwares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176248" y="2123122"/>
            <a:ext cx="7764304" cy="5373886"/>
          </a:xfrm>
          <a:prstGeom prst="roundRect">
            <a:avLst>
              <a:gd name="adj" fmla="val 550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83868" y="2130743"/>
            <a:ext cx="7749064" cy="5670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380917" y="2256592"/>
            <a:ext cx="153935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8321993" y="2256592"/>
            <a:ext cx="153554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Portal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259258" y="2256592"/>
            <a:ext cx="153554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 err="1">
                <a:solidFill>
                  <a:srgbClr val="D7D4CC"/>
                </a:solidFill>
                <a:latin typeface="Raleway" pitchFamily="34" charset="0"/>
              </a:rPr>
              <a:t>BDJobs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2196524" y="2256592"/>
            <a:ext cx="153935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 err="1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CareerJet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83868" y="2697837"/>
            <a:ext cx="7749064" cy="882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380917" y="2823686"/>
            <a:ext cx="153935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Interface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8321993" y="2823686"/>
            <a:ext cx="1535549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Modern and intuitive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259258" y="2823686"/>
            <a:ext cx="1535549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Outdated design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2196524" y="2823686"/>
            <a:ext cx="153935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Cluttered layout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183868" y="3580328"/>
            <a:ext cx="7749064" cy="11978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380917" y="3706178"/>
            <a:ext cx="1539359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Job Search Functionality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8321993" y="3706178"/>
            <a:ext cx="1535549" cy="946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Advanced filters and search options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10259258" y="3706178"/>
            <a:ext cx="1535549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Limited search capabilities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12196524" y="3706178"/>
            <a:ext cx="1539359" cy="946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Lack of customization options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6183868" y="4778216"/>
            <a:ext cx="7749064" cy="15132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380917" y="4904065"/>
            <a:ext cx="1539359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Communication Features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8321993" y="4904065"/>
            <a:ext cx="1535549" cy="1261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Integrated messaging and video conferencing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10259258" y="4904065"/>
            <a:ext cx="1535549" cy="946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Limited communication options</a:t>
            </a:r>
            <a:endParaRPr lang="en-US" sz="1550" dirty="0"/>
          </a:p>
        </p:txBody>
      </p:sp>
      <p:sp>
        <p:nvSpPr>
          <p:cNvPr id="24" name="Text 21"/>
          <p:cNvSpPr/>
          <p:nvPr/>
        </p:nvSpPr>
        <p:spPr>
          <a:xfrm>
            <a:off x="12196524" y="4904065"/>
            <a:ext cx="1539359" cy="946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External communication required</a:t>
            </a:r>
            <a:endParaRPr lang="en-US" sz="1550" dirty="0"/>
          </a:p>
        </p:txBody>
      </p:sp>
      <p:sp>
        <p:nvSpPr>
          <p:cNvPr id="25" name="Shape 22"/>
          <p:cNvSpPr/>
          <p:nvPr/>
        </p:nvSpPr>
        <p:spPr>
          <a:xfrm>
            <a:off x="6183868" y="6291501"/>
            <a:ext cx="7749064" cy="11978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380917" y="6417350"/>
            <a:ext cx="1539359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Mobile Responsiveness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8321993" y="6417350"/>
            <a:ext cx="1535549" cy="946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Fully optimized for mobile devices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10259258" y="6417350"/>
            <a:ext cx="1535549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Limited mobile functionality</a:t>
            </a:r>
            <a:endParaRPr lang="en-US" sz="1550" dirty="0"/>
          </a:p>
        </p:txBody>
      </p:sp>
      <p:sp>
        <p:nvSpPr>
          <p:cNvPr id="29" name="Text 26"/>
          <p:cNvSpPr/>
          <p:nvPr/>
        </p:nvSpPr>
        <p:spPr>
          <a:xfrm>
            <a:off x="12196524" y="6417350"/>
            <a:ext cx="1539359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Desktop-only platform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7307"/>
            <a:ext cx="696837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Front-end Requirements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HTML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Structure and layout of the website, ensuring a user-friendly and visually appealing experience.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CSS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Styling and design elements, creating a cohesive visual identity and enhancing user experience.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JavaScript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Dynamic functionality, enabling interactive elements, data validation, and improved user interaction.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253" y="542211"/>
            <a:ext cx="5443299" cy="547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Back-end Requirements</a:t>
            </a:r>
            <a:endParaRPr lang="en-US" sz="3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53" y="1384697"/>
            <a:ext cx="984766" cy="15756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69413" y="1581626"/>
            <a:ext cx="2694861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Database Management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969413" y="1973223"/>
            <a:ext cx="6485334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Securely store and manage user data, job listings, and other relevant information.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53" y="2960370"/>
            <a:ext cx="984766" cy="15756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69413" y="3157299"/>
            <a:ext cx="2318266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User Authentication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969413" y="3548896"/>
            <a:ext cx="6485334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 robust authentication mechanisms to protect user accounts and ensure data security.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253" y="4536043"/>
            <a:ext cx="984766" cy="15756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69413" y="4732973"/>
            <a:ext cx="2188369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API Integration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969413" y="5124569"/>
            <a:ext cx="6485334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Connect with third-party services such as payment gateways, social media platforms, and analytics tools.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253" y="6111716"/>
            <a:ext cx="984766" cy="157567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69413" y="6308646"/>
            <a:ext cx="2188369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Security Measures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969413" y="6700242"/>
            <a:ext cx="6485334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 security protocols to protect against cyber threats, data breaches, and unauthorized access.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548" y="599956"/>
            <a:ext cx="6089928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E14D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Database Requirements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48" y="1533168"/>
            <a:ext cx="545425" cy="5454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3548" y="2296716"/>
            <a:ext cx="3644860" cy="909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Relational Database Management System (RDBMS)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63548" y="3336608"/>
            <a:ext cx="3644860" cy="1047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 store and manage structured data such as user profiles, job listings, and application details.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592" y="1533168"/>
            <a:ext cx="545425" cy="5454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5592" y="2296716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User Tables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735592" y="2730579"/>
            <a:ext cx="3644860" cy="1396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 store information about registered users, including their contact details, login credentials, and job preferences.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48" y="5038368"/>
            <a:ext cx="545425" cy="5454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3548" y="5801916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Job Listing Tables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63548" y="6235779"/>
            <a:ext cx="3644860" cy="1396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 store details about each job posting, including the job title, description, location, and company information.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5592" y="5038368"/>
            <a:ext cx="545425" cy="5454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5592" y="5801916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" pitchFamily="34" charset="0"/>
                <a:ea typeface="Comfortaa" pitchFamily="34" charset="-122"/>
                <a:cs typeface="Comfortaa" pitchFamily="34" charset="-120"/>
              </a:rPr>
              <a:t>Application Tables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4735592" y="6235779"/>
            <a:ext cx="3644860" cy="1047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 track applications submitted by candidates, including their resume, cover letter, and application status.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784</Words>
  <Application>Microsoft Office PowerPoint</Application>
  <PresentationFormat>Custom</PresentationFormat>
  <Paragraphs>126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Comfortaa</vt:lpstr>
      <vt:lpstr>Raleway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Rafsan Khan</cp:lastModifiedBy>
  <cp:revision>10</cp:revision>
  <dcterms:created xsi:type="dcterms:W3CDTF">2024-09-11T13:15:28Z</dcterms:created>
  <dcterms:modified xsi:type="dcterms:W3CDTF">2024-09-11T15:02:28Z</dcterms:modified>
</cp:coreProperties>
</file>